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4" r:id="rId13"/>
    <p:sldId id="267" r:id="rId14"/>
    <p:sldId id="268" r:id="rId15"/>
    <p:sldId id="269" r:id="rId16"/>
    <p:sldId id="270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00"/>
    <p:restoredTop sz="94541"/>
  </p:normalViewPr>
  <p:slideViewPr>
    <p:cSldViewPr snapToGrid="0" snapToObjects="1">
      <p:cViewPr varScale="1">
        <p:scale>
          <a:sx n="81" d="100"/>
          <a:sy n="81" d="100"/>
        </p:scale>
        <p:origin x="208" y="1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C9F96-8C45-294A-BD24-9ADB5255918A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9865D-FA10-2744-90C2-DDAD0D8CD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69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9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78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5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85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45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90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5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84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2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264B9-CDAD-F748-A7AD-92B5D6FFA341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EDC6-0BAA-CF49-9544-1A0935A97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9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r-consortium.org/view/Code_Coverage_Tool_for_R" TargetMode="External"/><Relationship Id="rId4" Type="http://schemas.openxmlformats.org/officeDocument/2006/relationships/hyperlink" Target="https://wiki.r-consortium.org/view/Distributed_Computing_Working_Group" TargetMode="External"/><Relationship Id="rId5" Type="http://schemas.openxmlformats.org/officeDocument/2006/relationships/hyperlink" Target="https://wiki.r-consortium.org/view/R_Certification" TargetMode="External"/><Relationship Id="rId6" Type="http://schemas.openxmlformats.org/officeDocument/2006/relationships/hyperlink" Target="https://wiki.r-consortium.org/index.php?title=R_in_Medicine&amp;action=edit&amp;redlink=1" TargetMode="External"/><Relationship Id="rId7" Type="http://schemas.openxmlformats.org/officeDocument/2006/relationships/hyperlink" Target="https://wiki.r-consortium.org/index.php?title=R_in_Pharma&amp;action=edit&amp;redlink=1" TargetMode="External"/><Relationship Id="rId8" Type="http://schemas.openxmlformats.org/officeDocument/2006/relationships/hyperlink" Target="https://github.com/RConsortium/RCDI-WG/tree/maste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r-consortium.org/view/R_Native_API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consortium.org/" TargetMode="External"/><Relationship Id="rId4" Type="http://schemas.openxmlformats.org/officeDocument/2006/relationships/hyperlink" Target="https://www.r-consortium.org/projects/" TargetMode="External"/><Relationship Id="rId5" Type="http://schemas.openxmlformats.org/officeDocument/2006/relationships/hyperlink" Target="https://www.r-consortium.org/projects/r-user-group-support-program" TargetMode="External"/><Relationship Id="rId6" Type="http://schemas.openxmlformats.org/officeDocument/2006/relationships/hyperlink" Target="https://www.r-consortium.org/about/join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Sustainable community investment in action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245" y="3771855"/>
            <a:ext cx="10088880" cy="774019"/>
          </a:xfrm>
        </p:spPr>
        <p:txBody>
          <a:bodyPr/>
          <a:lstStyle/>
          <a:p>
            <a:r>
              <a:rPr lang="en-US" dirty="0" smtClean="0"/>
              <a:t>A l</a:t>
            </a:r>
            <a:r>
              <a:rPr lang="en-US" dirty="0" smtClean="0"/>
              <a:t>ook at some of the R Consortium Funded Grant Projects and Working Groups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80560" y="4754880"/>
            <a:ext cx="5251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Joseph B Rickert</a:t>
            </a:r>
          </a:p>
          <a:p>
            <a:r>
              <a:rPr lang="en-US" dirty="0" smtClean="0"/>
              <a:t>R Consortium Director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0" y="253683"/>
            <a:ext cx="7715280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Working Group on US Census Data </a:t>
            </a:r>
            <a:r>
              <a:rPr lang="mr-IN" sz="3600">
                <a:solidFill>
                  <a:schemeClr val="bg1"/>
                </a:solidFill>
              </a:rPr>
              <a:t>–</a:t>
            </a:r>
            <a:r>
              <a:rPr lang="en-US" sz="3600">
                <a:solidFill>
                  <a:schemeClr val="bg1"/>
                </a:solidFill>
              </a:rPr>
              <a:t> Ari Lamstein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The working group aims to make life easier for R programmers who work with data from the US Census Bureau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/>
              <a:t>The Census Data working group will: </a:t>
            </a:r>
          </a:p>
          <a:p>
            <a:r>
              <a:rPr lang="en-US" sz="1700"/>
              <a:t>Operate as a forum for working with census data under the guidance of the Census Bureau.</a:t>
            </a:r>
          </a:p>
          <a:p>
            <a:r>
              <a:rPr lang="en-US" sz="1700"/>
              <a:t>Facilitate cooperation</a:t>
            </a:r>
          </a:p>
          <a:p>
            <a:r>
              <a:rPr lang="en-US" sz="1700"/>
              <a:t>Publish a guide to working with Census data in R </a:t>
            </a:r>
          </a:p>
          <a:p>
            <a:r>
              <a:rPr lang="en-US" sz="1700"/>
              <a:t>Help R programmers</a:t>
            </a:r>
          </a:p>
          <a:p>
            <a:pPr lvl="1"/>
            <a:r>
              <a:rPr lang="en-US" sz="1700"/>
              <a:t>select packages that meet their needs</a:t>
            </a:r>
          </a:p>
          <a:p>
            <a:pPr lvl="1"/>
            <a:r>
              <a:rPr lang="en-US" sz="1700"/>
              <a:t>navigate the various Census Bureau datasets</a:t>
            </a:r>
          </a:p>
        </p:txBody>
      </p:sp>
    </p:spTree>
    <p:extLst>
      <p:ext uri="{BB962C8B-B14F-4D97-AF65-F5344CB8AC3E}">
        <p14:creationId xmlns:p14="http://schemas.microsoft.com/office/powerpoint/2010/main" val="2778842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Top Level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075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7D4867-5BA7-4462-B2F6-A23F4A622A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2223428"/>
            <a:ext cx="6250769" cy="22502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RC RUGS 2018 Sponsorship Program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10 Conferences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94 User Groups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$39k in Grants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55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DB146403-F3D6-484B-B2ED-97F9565D03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70" y="307731"/>
            <a:ext cx="3877857" cy="39976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43" y="574296"/>
            <a:ext cx="5455917" cy="346450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smtClean="0">
                <a:solidFill>
                  <a:srgbClr val="FFFFFF"/>
                </a:solidFill>
              </a:rPr>
              <a:t>75 + R-Ladies Groups Worldwide </a:t>
            </a:r>
            <a:endParaRPr lang="en-US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77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432691CC-4AB8-48AF-B822-EBF7F4E9E6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1407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47311653-CA1C-4366-AF7B-2E9767F187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5999" y="2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347" y="212143"/>
            <a:ext cx="2270680" cy="153481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D6A8E1B4-B839-4C58-B08A-F0B0945808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25130" y="2909477"/>
            <a:ext cx="4966870" cy="3948522"/>
          </a:xfrm>
          <a:custGeom>
            <a:avLst/>
            <a:gdLst>
              <a:gd name="connsiteX0" fmla="*/ 2748962 w 4966870"/>
              <a:gd name="connsiteY0" fmla="*/ 0 h 3948522"/>
              <a:gd name="connsiteX1" fmla="*/ 4870195 w 4966870"/>
              <a:gd name="connsiteY1" fmla="*/ 1000367 h 3948522"/>
              <a:gd name="connsiteX2" fmla="*/ 4966870 w 4966870"/>
              <a:gd name="connsiteY2" fmla="*/ 1129649 h 3948522"/>
              <a:gd name="connsiteX3" fmla="*/ 4966870 w 4966870"/>
              <a:gd name="connsiteY3" fmla="*/ 3948522 h 3948522"/>
              <a:gd name="connsiteX4" fmla="*/ 278430 w 4966870"/>
              <a:gd name="connsiteY4" fmla="*/ 3948522 h 3948522"/>
              <a:gd name="connsiteX5" fmla="*/ 216027 w 4966870"/>
              <a:gd name="connsiteY5" fmla="*/ 3818982 h 3948522"/>
              <a:gd name="connsiteX6" fmla="*/ 0 w 4966870"/>
              <a:gd name="connsiteY6" fmla="*/ 2748962 h 3948522"/>
              <a:gd name="connsiteX7" fmla="*/ 2748962 w 4966870"/>
              <a:gd name="connsiteY7" fmla="*/ 0 h 394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66870" h="3948522">
                <a:moveTo>
                  <a:pt x="2748962" y="0"/>
                </a:moveTo>
                <a:cubicBezTo>
                  <a:pt x="3602955" y="0"/>
                  <a:pt x="4365995" y="389418"/>
                  <a:pt x="4870195" y="1000367"/>
                </a:cubicBezTo>
                <a:lnTo>
                  <a:pt x="4966870" y="1129649"/>
                </a:lnTo>
                <a:lnTo>
                  <a:pt x="4966870" y="3948522"/>
                </a:lnTo>
                <a:lnTo>
                  <a:pt x="278430" y="3948522"/>
                </a:lnTo>
                <a:lnTo>
                  <a:pt x="216027" y="3818982"/>
                </a:lnTo>
                <a:cubicBezTo>
                  <a:pt x="76922" y="3490101"/>
                  <a:pt x="0" y="3128515"/>
                  <a:pt x="0" y="2748962"/>
                </a:cubicBezTo>
                <a:cubicBezTo>
                  <a:pt x="0" y="1230752"/>
                  <a:pt x="1230752" y="0"/>
                  <a:pt x="274896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2CABF795-F18F-494E-BBDE-C1415B7865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0912" y="3075259"/>
            <a:ext cx="4801088" cy="3782741"/>
          </a:xfrm>
          <a:custGeom>
            <a:avLst/>
            <a:gdLst>
              <a:gd name="connsiteX0" fmla="*/ 2583180 w 4801088"/>
              <a:gd name="connsiteY0" fmla="*/ 0 h 3782741"/>
              <a:gd name="connsiteX1" fmla="*/ 4725194 w 4801088"/>
              <a:gd name="connsiteY1" fmla="*/ 1138900 h 3782741"/>
              <a:gd name="connsiteX2" fmla="*/ 4801088 w 4801088"/>
              <a:gd name="connsiteY2" fmla="*/ 1263826 h 3782741"/>
              <a:gd name="connsiteX3" fmla="*/ 4801088 w 4801088"/>
              <a:gd name="connsiteY3" fmla="*/ 3782741 h 3782741"/>
              <a:gd name="connsiteX4" fmla="*/ 296488 w 4801088"/>
              <a:gd name="connsiteY4" fmla="*/ 3782741 h 3782741"/>
              <a:gd name="connsiteX5" fmla="*/ 202999 w 4801088"/>
              <a:gd name="connsiteY5" fmla="*/ 3588671 h 3782741"/>
              <a:gd name="connsiteX6" fmla="*/ 0 w 4801088"/>
              <a:gd name="connsiteY6" fmla="*/ 2583180 h 3782741"/>
              <a:gd name="connsiteX7" fmla="*/ 2583180 w 4801088"/>
              <a:gd name="connsiteY7" fmla="*/ 0 h 378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1088" h="3782741">
                <a:moveTo>
                  <a:pt x="2583180" y="0"/>
                </a:moveTo>
                <a:cubicBezTo>
                  <a:pt x="3474837" y="0"/>
                  <a:pt x="4260977" y="451769"/>
                  <a:pt x="4725194" y="1138900"/>
                </a:cubicBezTo>
                <a:lnTo>
                  <a:pt x="4801088" y="1263826"/>
                </a:lnTo>
                <a:lnTo>
                  <a:pt x="4801088" y="3782741"/>
                </a:lnTo>
                <a:lnTo>
                  <a:pt x="296488" y="3782741"/>
                </a:lnTo>
                <a:lnTo>
                  <a:pt x="202999" y="3588671"/>
                </a:lnTo>
                <a:cubicBezTo>
                  <a:pt x="72283" y="3279623"/>
                  <a:pt x="0" y="2939843"/>
                  <a:pt x="0" y="2583180"/>
                </a:cubicBezTo>
                <a:cubicBezTo>
                  <a:pt x="0" y="1156529"/>
                  <a:pt x="1156529" y="0"/>
                  <a:pt x="25831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0173" y="4102006"/>
            <a:ext cx="3478490" cy="2461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>
            <a:normAutofit/>
          </a:bodyPr>
          <a:lstStyle/>
          <a:p>
            <a:r>
              <a:rPr lang="en-US"/>
              <a:t>R-Hub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3" y="2871982"/>
            <a:ext cx="5272888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/>
              <a:t>A service </a:t>
            </a:r>
            <a:r>
              <a:rPr lang="en-US" sz="1800" smtClean="0"/>
              <a:t>for: </a:t>
            </a:r>
            <a:endParaRPr lang="en-US" sz="1800"/>
          </a:p>
          <a:p>
            <a:r>
              <a:rPr lang="en-US" sz="1800"/>
              <a:t>Developing, building, testing and validating R packages</a:t>
            </a:r>
          </a:p>
          <a:p>
            <a:r>
              <a:rPr lang="en-US" sz="1800"/>
              <a:t>Simplifying the R package development </a:t>
            </a:r>
            <a:r>
              <a:rPr lang="en-US" sz="1800" smtClean="0"/>
              <a:t>process</a:t>
            </a:r>
          </a:p>
          <a:p>
            <a:endParaRPr lang="en-US" sz="1800"/>
          </a:p>
          <a:p>
            <a:pPr marL="0" indent="0">
              <a:buNone/>
            </a:pPr>
            <a:r>
              <a:rPr lang="en-US" sz="2400" smtClean="0"/>
              <a:t>https://</a:t>
            </a:r>
            <a:r>
              <a:rPr lang="en-US" sz="2400" err="1" smtClean="0"/>
              <a:t>builder.r-hub.io</a:t>
            </a:r>
            <a:r>
              <a:rPr lang="en-US" sz="2400" smtClean="0"/>
              <a:t>/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2970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Working Groups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048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Active ISC Working Groups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fontAlgn="base"/>
            <a:r>
              <a:rPr lang="en-US" sz="1300" b="1">
                <a:hlinkClick r:id="rId2"/>
              </a:rPr>
              <a:t>Future-proof native APIs for R</a:t>
            </a:r>
            <a:r>
              <a:rPr lang="en-US" sz="1300" b="1"/>
              <a:t>: </a:t>
            </a:r>
            <a:r>
              <a:rPr lang="en-US" sz="1300"/>
              <a:t>This working groups will assess current native API usage, gather community input, and work towards an easy-to-understand, consistent and verifiable API that will drive R language adoption.</a:t>
            </a:r>
          </a:p>
          <a:p>
            <a:pPr fontAlgn="base"/>
            <a:r>
              <a:rPr lang="en-US" sz="1300" b="1">
                <a:hlinkClick r:id="rId3"/>
              </a:rPr>
              <a:t>Code Coverage Tool for R</a:t>
            </a:r>
            <a:r>
              <a:rPr lang="en-US" sz="1300" b="1"/>
              <a:t>: </a:t>
            </a:r>
            <a:r>
              <a:rPr lang="en-US" sz="1300"/>
              <a:t>Helping to improve software quality, the code coverage tool will address feature and platform limitations of existing tools while also promoting the use of code coverage more systematically within the R ecosystem.</a:t>
            </a:r>
          </a:p>
          <a:p>
            <a:pPr fontAlgn="base"/>
            <a:r>
              <a:rPr lang="en-US" sz="1300" b="1">
                <a:hlinkClick r:id="rId4"/>
              </a:rPr>
              <a:t>A Unified Framework for Distributed Computing in R</a:t>
            </a:r>
            <a:r>
              <a:rPr lang="en-US" sz="1300" b="1"/>
              <a:t>: </a:t>
            </a:r>
            <a:r>
              <a:rPr lang="en-US" sz="1300"/>
              <a:t>Develop a common framework to simplify and standardize how users program distributed applications in R</a:t>
            </a:r>
          </a:p>
          <a:p>
            <a:pPr fontAlgn="base"/>
            <a:r>
              <a:rPr lang="en-US" sz="1300" b="1">
                <a:hlinkClick r:id="rId5" tooltip="R Certification"/>
              </a:rPr>
              <a:t>R Certification</a:t>
            </a:r>
            <a:r>
              <a:rPr lang="en-US" sz="1300" b="1"/>
              <a:t>:</a:t>
            </a:r>
            <a:r>
              <a:rPr lang="en-US" sz="1300"/>
              <a:t> Working to establish a common certification program for proficiency in R</a:t>
            </a:r>
          </a:p>
          <a:p>
            <a:pPr fontAlgn="base"/>
            <a:r>
              <a:rPr lang="en-US" sz="1300" b="1">
                <a:hlinkClick r:id="rId6" tooltip="R in Medicine (page does not exist)"/>
              </a:rPr>
              <a:t>R in Medicine</a:t>
            </a:r>
            <a:r>
              <a:rPr lang="en-US" sz="1300" b="1"/>
              <a:t>:</a:t>
            </a:r>
            <a:r>
              <a:rPr lang="en-US" sz="1300"/>
              <a:t> A community of R users in the medical industry collaborating on events and advocacy of R.</a:t>
            </a:r>
          </a:p>
          <a:p>
            <a:pPr fontAlgn="base"/>
            <a:r>
              <a:rPr lang="en-US" sz="1300" b="1">
                <a:hlinkClick r:id="rId7" tooltip="R in Pharma (page does not exist)"/>
              </a:rPr>
              <a:t>R in Pharma</a:t>
            </a:r>
            <a:r>
              <a:rPr lang="en-US" sz="1300" b="1"/>
              <a:t>:</a:t>
            </a:r>
            <a:r>
              <a:rPr lang="en-US" sz="1300"/>
              <a:t> A community of R users in the pharmaceutical industry collaborating on events and advocacy of R.</a:t>
            </a:r>
          </a:p>
          <a:p>
            <a:pPr fontAlgn="base"/>
            <a:r>
              <a:rPr lang="en-US" sz="1300" b="1">
                <a:hlinkClick r:id="rId8"/>
              </a:rPr>
              <a:t>R Community Diversity and Inclusion Working Group</a:t>
            </a:r>
            <a:r>
              <a:rPr lang="en-US" sz="1300" b="1"/>
              <a:t>:</a:t>
            </a:r>
            <a:r>
              <a:rPr lang="en-US" sz="1300"/>
              <a:t> A group broadly consider how the R Consortium can best encourage and support diverse and inclusion in the R Community</a:t>
            </a:r>
          </a:p>
          <a:p>
            <a:pPr fontAlgn="base"/>
            <a:r>
              <a:rPr lang="en-US" sz="1300"/>
              <a:t>Working Group on US Census Data: a forum for working with census data under the guidance of the Census Bureau.</a:t>
            </a:r>
          </a:p>
          <a:p>
            <a:pPr fontAlgn="base"/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9941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Get Involved!!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5773"/>
            <a:ext cx="4657249" cy="43014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47689" y="1735773"/>
            <a:ext cx="6096000" cy="6771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Visit R Consortium website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  <a:hlinkClick r:id="rId3"/>
              </a:rPr>
              <a:t>https://www.r-consortium.org/</a:t>
            </a:r>
            <a:r>
              <a:rPr lang="en-GB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en-GB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3D6FDBC-1E06-4FF4-9D5A-7A42F0653E1C}"/>
              </a:ext>
            </a:extLst>
          </p:cNvPr>
          <p:cNvSpPr/>
          <p:nvPr/>
        </p:nvSpPr>
        <p:spPr>
          <a:xfrm>
            <a:off x="5647689" y="3024886"/>
            <a:ext cx="6048708" cy="666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ISC funded and sponsored work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600">
                <a:latin typeface="Helvetica Neue Light" charset="0"/>
                <a:ea typeface="Helvetica Neue Light" charset="0"/>
                <a:cs typeface="Helvetica Neue Light" charset="0"/>
                <a:hlinkClick r:id="rId4"/>
              </a:rPr>
              <a:t>https://www.r-consortium.org/projects/</a:t>
            </a:r>
            <a:endParaRPr lang="en-GB" sz="160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5E5FB51-67E9-46D6-AEC0-60347C065FCB}"/>
              </a:ext>
            </a:extLst>
          </p:cNvPr>
          <p:cNvSpPr/>
          <p:nvPr/>
        </p:nvSpPr>
        <p:spPr>
          <a:xfrm>
            <a:off x="5647689" y="4180566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>
                <a:latin typeface="Helvetica Neue Light" charset="0"/>
                <a:ea typeface="Helvetica Neue Light" charset="0"/>
                <a:cs typeface="Helvetica Neue Light" charset="0"/>
              </a:rPr>
              <a:t>Learn about the RUGS program</a:t>
            </a: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5"/>
              </a:rPr>
              <a:t>https://www.r-consortium.org/projects/r-user-group-support-program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E5E5FB51-67E9-46D6-AEC0-60347C065FCB}"/>
              </a:ext>
            </a:extLst>
          </p:cNvPr>
          <p:cNvSpPr/>
          <p:nvPr/>
        </p:nvSpPr>
        <p:spPr>
          <a:xfrm>
            <a:off x="5685879" y="5146418"/>
            <a:ext cx="6506121" cy="625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2000" smtClean="0">
                <a:latin typeface="Helvetica Neue Light" charset="0"/>
                <a:ea typeface="Helvetica Neue Light" charset="0"/>
                <a:cs typeface="Helvetica Neue Light" charset="0"/>
              </a:rPr>
              <a:t>Ask your company to join the R Consortium</a:t>
            </a:r>
            <a:endParaRPr lang="en-GB" sz="200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Clr>
                <a:schemeClr val="accent1">
                  <a:lumMod val="50000"/>
                </a:schemeClr>
              </a:buClr>
            </a:pPr>
            <a:r>
              <a:rPr lang="en-GB" sz="1467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https://</a:t>
            </a:r>
            <a:r>
              <a:rPr lang="en-GB" sz="1467" smtClean="0">
                <a:latin typeface="Helvetica Neue Light" charset="0"/>
                <a:ea typeface="Helvetica Neue Light" charset="0"/>
                <a:cs typeface="Helvetica Neue Light" charset="0"/>
                <a:hlinkClick r:id="rId6"/>
              </a:rPr>
              <a:t>www.r-consortium.org/about/join</a:t>
            </a:r>
            <a:endParaRPr lang="en-GB" sz="1467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306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96" y="412422"/>
            <a:ext cx="10515600" cy="1325563"/>
          </a:xfrm>
        </p:spPr>
        <p:txBody>
          <a:bodyPr/>
          <a:lstStyle/>
          <a:p>
            <a:r>
              <a:rPr lang="en-US" dirty="0"/>
              <a:t>R Consortium Momentum</a:t>
            </a:r>
          </a:p>
        </p:txBody>
      </p:sp>
      <p:graphicFrame>
        <p:nvGraphicFramePr>
          <p:cNvPr id="6" name="Shape 264">
            <a:extLst>
              <a:ext uri="{FF2B5EF4-FFF2-40B4-BE49-F238E27FC236}">
                <a16:creationId xmlns:a16="http://schemas.microsoft.com/office/drawing/2014/main" xmlns="" id="{EB8FC223-B524-AE4C-A0FB-A285080181A2}"/>
              </a:ext>
            </a:extLst>
          </p:cNvPr>
          <p:cNvGraphicFramePr/>
          <p:nvPr>
            <p:extLst/>
          </p:nvPr>
        </p:nvGraphicFramePr>
        <p:xfrm>
          <a:off x="1246383" y="1376965"/>
          <a:ext cx="9211466" cy="471048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379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79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436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9203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10956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3 </a:t>
                      </a:r>
                      <a:endParaRPr sz="5300" b="1" dirty="0"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years since launch</a:t>
                      </a:r>
                      <a:endParaRPr sz="2400" dirty="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$650k+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Grant dollars awarded</a:t>
                      </a:r>
                      <a:endParaRPr sz="5300" b="1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2"/>
                          </a:solidFill>
                        </a:rPr>
                        <a:t>28</a:t>
                      </a:r>
                      <a:endParaRPr sz="5300" b="1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Projects</a:t>
                      </a:r>
                      <a:endParaRPr sz="24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8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Launched Working Groups</a:t>
                      </a:r>
                      <a:endParaRPr sz="5300" b="1">
                        <a:solidFill>
                          <a:srgbClr val="1F608B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09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rgbClr val="959595"/>
                          </a:solidFill>
                        </a:rPr>
                        <a:t>150+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-US" sz="2400" dirty="0">
                          <a:solidFill>
                            <a:srgbClr val="404146"/>
                          </a:solidFill>
                        </a:rPr>
                        <a:t>Sponsored R Meetups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>
                        <a:solidFill>
                          <a:srgbClr val="404146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300" b="1" dirty="0">
                          <a:solidFill>
                            <a:srgbClr val="1F608B"/>
                          </a:solidFill>
                        </a:rPr>
                        <a:t>15+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Supported R Community Events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400">
                        <a:solidFill>
                          <a:srgbClr val="404146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accent5"/>
                          </a:solidFill>
                        </a:rPr>
                        <a:t>40k+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R users members of supported meetups</a:t>
                      </a: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300" b="1" dirty="0">
                          <a:solidFill>
                            <a:schemeClr val="lt2"/>
                          </a:solidFill>
                        </a:rPr>
                        <a:t>3</a:t>
                      </a:r>
                      <a:r>
                        <a:rPr lang="en" sz="2100" b="1" dirty="0">
                          <a:solidFill>
                            <a:schemeClr val="lt1"/>
                          </a:solidFill>
                        </a:rPr>
                        <a:t/>
                      </a:r>
                      <a:br>
                        <a:rPr lang="en" sz="2100" b="1" dirty="0">
                          <a:solidFill>
                            <a:schemeClr val="lt1"/>
                          </a:solidFill>
                        </a:rPr>
                      </a:br>
                      <a:r>
                        <a:rPr lang="en" sz="2400" dirty="0" err="1">
                          <a:solidFill>
                            <a:srgbClr val="404146"/>
                          </a:solidFill>
                        </a:rPr>
                        <a:t>useR</a:t>
                      </a:r>
                      <a:r>
                        <a:rPr lang="en" sz="2400" dirty="0">
                          <a:solidFill>
                            <a:srgbClr val="404146"/>
                          </a:solidFill>
                        </a:rPr>
                        <a:t>! events sponsored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5300" b="1" dirty="0">
                        <a:solidFill>
                          <a:schemeClr val="accent5"/>
                        </a:solidFill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52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482A7D0-DB09-4EBA-8D52-E6A5934B66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1A3688C8-DFCE-4CCD-BCF0-5FB239E507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D598FBE3-48D2-40A2-B7E6-F485834C82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8482FDCF-45F3-40F1-8751-19B7AFB3CF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New 2018 Projects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62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C608BEB-860E-4094-8511-78603564A7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1F16A8D4-FE87-4604-88B2-394B5D1EB4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DBI Project - Kirill Müller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DBI, R's database interface, is a set of methods declared in the DBI R package. </a:t>
            </a:r>
          </a:p>
          <a:p>
            <a:r>
              <a:rPr lang="en-US" sz="2000"/>
              <a:t>Communication with the database is implemented by DBI backends, packages that import DBI and implement its methods.</a:t>
            </a:r>
          </a:p>
          <a:p>
            <a:r>
              <a:rPr lang="en-US" sz="2000"/>
              <a:t> A common interface is helpful for both users and backend implementers.</a:t>
            </a:r>
            <a:br>
              <a:rPr lang="en-US" sz="2000"/>
            </a:br>
            <a:r>
              <a:rPr lang="en-US" sz="2000"/>
              <a:t/>
            </a:r>
            <a:br>
              <a:rPr lang="en-US" sz="2000"/>
            </a:br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en-US" sz="2000"/>
              <a:t>The "Maintaining DBI" is a follow-up project is mostly about providing ongoing maintenance and support for: </a:t>
            </a:r>
          </a:p>
          <a:p>
            <a:pPr lvl="1"/>
            <a:r>
              <a:rPr lang="en-US" sz="2000"/>
              <a:t>DBI </a:t>
            </a:r>
          </a:p>
          <a:p>
            <a:pPr lvl="1"/>
            <a:r>
              <a:rPr lang="en-US" sz="2000"/>
              <a:t>The DBItest test suite</a:t>
            </a:r>
          </a:p>
          <a:p>
            <a:pPr lvl="1"/>
            <a:r>
              <a:rPr lang="en-US" sz="2000"/>
              <a:t>The three backends to open-source databases</a:t>
            </a:r>
          </a:p>
          <a:p>
            <a:pPr lvl="2"/>
            <a:r>
              <a:rPr lang="en-US"/>
              <a:t>RSQLite,</a:t>
            </a:r>
          </a:p>
          <a:p>
            <a:pPr lvl="2"/>
            <a:r>
              <a:rPr lang="en-US"/>
              <a:t>RMariaDB </a:t>
            </a:r>
          </a:p>
          <a:p>
            <a:pPr lvl="2"/>
            <a:r>
              <a:rPr lang="en-US"/>
              <a:t>RPostgres</a:t>
            </a:r>
          </a:p>
        </p:txBody>
      </p:sp>
    </p:spTree>
    <p:extLst>
      <p:ext uri="{BB962C8B-B14F-4D97-AF65-F5344CB8AC3E}">
        <p14:creationId xmlns:p14="http://schemas.microsoft.com/office/powerpoint/2010/main" val="365455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35A04CF-97D4-4FF7-B359-C546B1F62E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Infrastructure Development - Jeroen Ooms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This project seeks to improve and maintain tools for providing binaries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1600"/>
              <a:t>On Windows: upgrade the Rtools compiler toolchain, and provide up-to-date Windows builds for the many external C/C++ libraries used by CRAN packages</a:t>
            </a:r>
          </a:p>
          <a:p>
            <a:r>
              <a:rPr lang="en-US" sz="1600"/>
              <a:t>For MacOS: expand the r-hub "homebrew-cran" tap with formulas that are needed by CRAN packages but not available from upstream homebrew-core</a:t>
            </a:r>
          </a:p>
          <a:p>
            <a:r>
              <a:rPr lang="en-US" sz="1600"/>
              <a:t>Eventually: lay the foundation for a reproducible build system that is low maintenance, automated 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181155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F7D788E-2C1B-4EF4-8719-12613771FF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7C54E824-C0F4-480B-BC88-689F50C45F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58DEA6A1-FC5C-4E6E-BBBF-7E472949B3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96AAAC3B-1954-46B7-BBAC-27DFF5B529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A5AD6500-BB62-4AAC-9D2F-C10DDC90CB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Tools and Templates for Teaching Materials - François Michonneau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5161" y="356187"/>
            <a:ext cx="2878409" cy="1792281"/>
          </a:xfrm>
        </p:spPr>
        <p:txBody>
          <a:bodyPr anchor="ctr">
            <a:normAutofit/>
          </a:bodyPr>
          <a:lstStyle/>
          <a:p>
            <a:r>
              <a:rPr lang="en-US" sz="1400"/>
              <a:t>This project will develop tools to facilitate the development of consistent teaching resources</a:t>
            </a:r>
          </a:p>
          <a:p>
            <a:r>
              <a:rPr lang="en-US" sz="1400"/>
              <a:t>Provide a technical framework to encourage collaborative lesson development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6139" y="3143438"/>
            <a:ext cx="3474621" cy="2780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Teaching tools will be constructed from the many R resources for literate programming including:</a:t>
            </a:r>
          </a:p>
          <a:p>
            <a:pPr lvl="1"/>
            <a:r>
              <a:rPr lang="en-US" sz="2000"/>
              <a:t>Sweave </a:t>
            </a:r>
          </a:p>
          <a:p>
            <a:pPr lvl="1"/>
            <a:r>
              <a:rPr lang="en-US" sz="2000"/>
              <a:t>knitr </a:t>
            </a:r>
          </a:p>
          <a:p>
            <a:pPr lvl="1"/>
            <a:r>
              <a:rPr lang="en-US" sz="2000"/>
              <a:t>Rmarkdown</a:t>
            </a:r>
          </a:p>
        </p:txBody>
      </p:sp>
    </p:spTree>
    <p:extLst>
      <p:ext uri="{BB962C8B-B14F-4D97-AF65-F5344CB8AC3E}">
        <p14:creationId xmlns:p14="http://schemas.microsoft.com/office/powerpoint/2010/main" val="291758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36F400F-DF28-43BC-8D8E-4929793B39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68377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PSI Collaboration Project - Lyn Taylor (on behalf of PSI AIMS SIG)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77456"/>
            <a:ext cx="5097780" cy="37957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Statisticians from the Pharmaceutical Industry (PSI) Application and Implementation of Methodologies in Statistics (AIMS) Special Interest Group (SIG) will collaborate with the R-Consortium and representatives from pharmaceutical companies to set up of an online repository.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6020" y="2177456"/>
            <a:ext cx="5097780" cy="3795748"/>
          </a:xfrm>
        </p:spPr>
        <p:txBody>
          <a:bodyPr>
            <a:normAutofit/>
          </a:bodyPr>
          <a:lstStyle/>
          <a:p>
            <a:r>
              <a:rPr lang="en-US" sz="1900"/>
              <a:t>The repository will: </a:t>
            </a:r>
          </a:p>
          <a:p>
            <a:pPr lvl="1"/>
            <a:r>
              <a:rPr lang="en-US" sz="1900"/>
              <a:t>Provide the tools to conduct the regulatory standard validation for R packages </a:t>
            </a:r>
          </a:p>
          <a:p>
            <a:pPr lvl="1"/>
            <a:r>
              <a:rPr lang="en-US" sz="1900"/>
              <a:t>Serve as a portal for sharing existing regulatory standard validation documentation</a:t>
            </a:r>
          </a:p>
          <a:p>
            <a:pPr lvl="1"/>
            <a:r>
              <a:rPr lang="en-US" sz="1900"/>
              <a:t>Store packages and make them freely available</a:t>
            </a:r>
          </a:p>
          <a:p>
            <a:r>
              <a:rPr lang="en-US" sz="1900"/>
              <a:t>Companies (or individual R users) would still need to make their own assessment on whether the validation is suitable for their own use</a:t>
            </a:r>
          </a:p>
        </p:txBody>
      </p:sp>
    </p:spTree>
    <p:extLst>
      <p:ext uri="{BB962C8B-B14F-4D97-AF65-F5344CB8AC3E}">
        <p14:creationId xmlns:p14="http://schemas.microsoft.com/office/powerpoint/2010/main" val="382912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35A04CF-97D4-4FF7-B359-C546B1F62E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DE7243B-5109-444B-8FAF-7437C66BC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4C5D6221-DA7B-4611-AA26-7D8E349FDE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A Unified Platform for Missing Values </a:t>
            </a:r>
            <a:r>
              <a:rPr lang="mr-IN" sz="2800">
                <a:solidFill>
                  <a:srgbClr val="FFFFFF"/>
                </a:solidFill>
              </a:rPr>
              <a:t>–</a:t>
            </a:r>
            <a:r>
              <a:rPr lang="en-US" sz="2800">
                <a:solidFill>
                  <a:srgbClr val="FFFFFF"/>
                </a:solidFill>
              </a:rPr>
              <a:t> Julie Josse and Nick Tierney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The objective is to create a reference platform the management of missing data management that will facilitate collaboration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The platform will:</a:t>
            </a:r>
          </a:p>
          <a:p>
            <a:r>
              <a:rPr lang="en-US" sz="2000"/>
              <a:t> List the existing packages, the available literature and tutorials</a:t>
            </a:r>
          </a:p>
          <a:p>
            <a:r>
              <a:rPr lang="en-US" sz="2000"/>
              <a:t>Provide a platform for integrating new work on the subject</a:t>
            </a:r>
          </a:p>
          <a:p>
            <a:r>
              <a:rPr lang="en-US" sz="2000"/>
              <a:t> Contain examples of analysis workflows</a:t>
            </a:r>
          </a:p>
        </p:txBody>
      </p:sp>
    </p:spTree>
    <p:extLst>
      <p:ext uri="{BB962C8B-B14F-4D97-AF65-F5344CB8AC3E}">
        <p14:creationId xmlns:p14="http://schemas.microsoft.com/office/powerpoint/2010/main" val="26162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C608BEB-860E-4094-8511-78603564A7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1F16A8D4-FE87-4604-88B2-394B5D1EB4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histoRicalg </a:t>
            </a:r>
            <a:r>
              <a:rPr lang="mr-IN" sz="4000">
                <a:solidFill>
                  <a:srgbClr val="FFFFFF"/>
                </a:solidFill>
              </a:rPr>
              <a:t>–</a:t>
            </a:r>
            <a:r>
              <a:rPr lang="en-US" sz="4000">
                <a:solidFill>
                  <a:srgbClr val="FFFFFF"/>
                </a:solidFill>
              </a:rPr>
              <a:t> A Project to Preserve and Transfer Algorithmic Knowledge - John C Nash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Many of the algorithms underlying R code were written several </a:t>
            </a:r>
            <a:br>
              <a:rPr lang="en-US" sz="2000"/>
            </a:br>
            <a:r>
              <a:rPr lang="en-US" sz="2000"/>
              <a:t>decades ago in languages such as Fortran and C in which only a</a:t>
            </a:r>
            <a:br>
              <a:rPr lang="en-US" sz="2000"/>
            </a:br>
            <a:r>
              <a:rPr lang="en-US" sz="2000"/>
              <a:t>modest proportion of R users are fluent. </a:t>
            </a:r>
          </a:p>
          <a:p>
            <a:r>
              <a:rPr lang="en-US" sz="2000"/>
              <a:t>Many original authors are</a:t>
            </a:r>
            <a:br>
              <a:rPr lang="en-US" sz="2000"/>
            </a:br>
            <a:r>
              <a:rPr lang="en-US" sz="2000"/>
              <a:t>no longer active.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/>
              <a:t>The histoRicalg project aims to:</a:t>
            </a:r>
          </a:p>
          <a:p>
            <a:pPr lvl="1"/>
            <a:r>
              <a:rPr lang="en-US" sz="1600"/>
              <a:t> Document and test codes older non-R code that are still </a:t>
            </a:r>
            <a:br>
              <a:rPr lang="en-US" sz="1600"/>
            </a:br>
            <a:r>
              <a:rPr lang="en-US" sz="1600"/>
              <a:t>part of R </a:t>
            </a:r>
          </a:p>
          <a:p>
            <a:pPr lvl="1"/>
            <a:r>
              <a:rPr lang="en-US" sz="1600"/>
              <a:t>Possibly creating all-R reference codes</a:t>
            </a:r>
          </a:p>
          <a:p>
            <a:pPr lvl="1"/>
            <a:r>
              <a:rPr lang="en-US" sz="1600"/>
              <a:t>Teaming older and younger </a:t>
            </a:r>
            <a:br>
              <a:rPr lang="en-US" sz="1600"/>
            </a:br>
            <a:r>
              <a:rPr lang="en-US" sz="1600"/>
              <a:t>workers Facilitate knowledge transfer</a:t>
            </a:r>
          </a:p>
          <a:p>
            <a:pPr lvl="1"/>
            <a:r>
              <a:rPr lang="en-US" sz="1600"/>
              <a:t>The initial task is to establish a working group on Algorithms Used in R  </a:t>
            </a:r>
          </a:p>
          <a:p>
            <a:r>
              <a:rPr lang="en-US" sz="1600"/>
              <a:t>See https://gitlab.com/nashjc/histoRicalg</a:t>
            </a:r>
            <a:br>
              <a:rPr lang="en-US" sz="1600"/>
            </a:b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96549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668</Words>
  <Application>Microsoft Macintosh PowerPoint</Application>
  <PresentationFormat>Widescreen</PresentationFormat>
  <Paragraphs>101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Helvetica Neue Light</vt:lpstr>
      <vt:lpstr>Mangal</vt:lpstr>
      <vt:lpstr>Arial</vt:lpstr>
      <vt:lpstr>Office Theme</vt:lpstr>
      <vt:lpstr>Sustainable community investment in action </vt:lpstr>
      <vt:lpstr>R Consortium Momentum</vt:lpstr>
      <vt:lpstr>New 2018 Projects</vt:lpstr>
      <vt:lpstr>DBI Project - Kirill Müller</vt:lpstr>
      <vt:lpstr>Infrastructure Development - Jeroen Ooms</vt:lpstr>
      <vt:lpstr>Tools and Templates for Teaching Materials - François Michonneau</vt:lpstr>
      <vt:lpstr>PSI Collaboration Project - Lyn Taylor (on behalf of PSI AIMS SIG)</vt:lpstr>
      <vt:lpstr>A Unified Platform for Missing Values – Julie Josse and Nick Tierney </vt:lpstr>
      <vt:lpstr>histoRicalg – A Project to Preserve and Transfer Algorithmic Knowledge - John C Nash</vt:lpstr>
      <vt:lpstr>Working Group on US Census Data – Ari Lamstein</vt:lpstr>
      <vt:lpstr>Top Level Projects</vt:lpstr>
      <vt:lpstr>RC RUGS 2018 Sponsorship Program</vt:lpstr>
      <vt:lpstr>75 + R-Ladies Groups Worldwide </vt:lpstr>
      <vt:lpstr>R-Hub</vt:lpstr>
      <vt:lpstr>Working Groups</vt:lpstr>
      <vt:lpstr>Active ISC Working Groups</vt:lpstr>
      <vt:lpstr>Get Involved!!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</cp:revision>
  <dcterms:created xsi:type="dcterms:W3CDTF">2018-06-28T18:54:34Z</dcterms:created>
  <dcterms:modified xsi:type="dcterms:W3CDTF">2018-06-29T23:10:09Z</dcterms:modified>
</cp:coreProperties>
</file>

<file path=docProps/thumbnail.jpeg>
</file>